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nrope" panose="020B0604020202020204" charset="0"/>
      <p:regular r:id="rId14"/>
      <p:bold r:id="rId15"/>
    </p:embeddedFont>
    <p:embeddedFont>
      <p:font typeface="Manrope SemiBold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A1"/>
    <a:srgbClr val="1565C0"/>
    <a:srgbClr val="E3F2FD"/>
    <a:srgbClr val="1B5E20"/>
    <a:srgbClr val="2E7D32"/>
    <a:srgbClr val="E8F5E9"/>
    <a:srgbClr val="7DF9FF"/>
    <a:srgbClr val="7030A0"/>
    <a:srgbClr val="002060"/>
    <a:srgbClr val="266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1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Coin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AI for Communities, Access &amp; Public Impact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Jagdish </a:t>
            </a:r>
            <a:r>
              <a:rPr lang="en-GB" sz="1600" dirty="0" err="1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Kalane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34425F-E426-44E3-876F-8A68C28B6CCC}"/>
              </a:ext>
            </a:extLst>
          </p:cNvPr>
          <p:cNvGrpSpPr/>
          <p:nvPr/>
        </p:nvGrpSpPr>
        <p:grpSpPr>
          <a:xfrm>
            <a:off x="191400" y="1007918"/>
            <a:ext cx="3886200" cy="3969330"/>
            <a:chOff x="191400" y="1007918"/>
            <a:chExt cx="3886200" cy="396933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CD5208-4615-43B3-ADE6-DC6EE0B57CD6}"/>
                </a:ext>
              </a:extLst>
            </p:cNvPr>
            <p:cNvSpPr/>
            <p:nvPr/>
          </p:nvSpPr>
          <p:spPr>
            <a:xfrm>
              <a:off x="191400" y="1007918"/>
              <a:ext cx="3886200" cy="883227"/>
            </a:xfrm>
            <a:prstGeom prst="roundRect">
              <a:avLst/>
            </a:prstGeom>
            <a:solidFill>
              <a:srgbClr val="E8F5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B5E20"/>
                  </a:solidFill>
                </a:rPr>
                <a:t>🧑‍🌾</a:t>
              </a:r>
              <a:r>
                <a:rPr lang="en-US" sz="2000" b="1" dirty="0">
                  <a:solidFill>
                    <a:srgbClr val="1B5E20"/>
                  </a:solidFill>
                </a:rPr>
                <a:t> </a:t>
              </a:r>
              <a:r>
                <a:rPr lang="en-US" sz="1200" b="1" dirty="0">
                  <a:solidFill>
                    <a:srgbClr val="1B5E20"/>
                  </a:solidFill>
                </a:rPr>
                <a:t>Accessible Information</a:t>
              </a:r>
            </a:p>
            <a:p>
              <a:pPr algn="ctr"/>
              <a:r>
                <a:rPr lang="en-US" sz="1200" dirty="0">
                  <a:solidFill>
                    <a:srgbClr val="1B5E20"/>
                  </a:solidFill>
                </a:rPr>
                <a:t>Rural &amp; semi-urban citizens clearly understand government information</a:t>
              </a:r>
              <a:endParaRPr lang="en-IN" sz="1200" dirty="0">
                <a:solidFill>
                  <a:srgbClr val="1B5E20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9F6CCD-713E-4B49-A66B-0754122B446A}"/>
                </a:ext>
              </a:extLst>
            </p:cNvPr>
            <p:cNvSpPr/>
            <p:nvPr/>
          </p:nvSpPr>
          <p:spPr>
            <a:xfrm>
              <a:off x="191400" y="2036619"/>
              <a:ext cx="3886200" cy="883227"/>
            </a:xfrm>
            <a:prstGeom prst="roundRect">
              <a:avLst/>
            </a:prstGeom>
            <a:solidFill>
              <a:srgbClr val="E8F5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B5E20"/>
                  </a:solidFill>
                </a:rPr>
                <a:t>🌐 Language &amp; Literacy Inclusive</a:t>
              </a:r>
            </a:p>
            <a:p>
              <a:pPr algn="ctr"/>
              <a:r>
                <a:rPr lang="en-US" sz="1200" dirty="0">
                  <a:solidFill>
                    <a:srgbClr val="1B5E20"/>
                  </a:solidFill>
                </a:rPr>
                <a:t>Removes language and reading barriers</a:t>
              </a:r>
              <a:endParaRPr lang="en-IN" sz="1200" dirty="0">
                <a:solidFill>
                  <a:srgbClr val="1B5E20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F660F92-4B78-4F9A-9873-25E6B5823CA6}"/>
                </a:ext>
              </a:extLst>
            </p:cNvPr>
            <p:cNvSpPr/>
            <p:nvPr/>
          </p:nvSpPr>
          <p:spPr>
            <a:xfrm>
              <a:off x="191400" y="3065320"/>
              <a:ext cx="3886200" cy="883227"/>
            </a:xfrm>
            <a:prstGeom prst="roundRect">
              <a:avLst/>
            </a:prstGeom>
            <a:solidFill>
              <a:srgbClr val="E8F5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B5E20"/>
                  </a:solidFill>
                </a:rPr>
                <a:t>⏰</a:t>
              </a:r>
              <a:r>
                <a:rPr lang="en-US" sz="2000" b="1" dirty="0">
                  <a:solidFill>
                    <a:srgbClr val="1B5E20"/>
                  </a:solidFill>
                </a:rPr>
                <a:t> </a:t>
              </a:r>
              <a:r>
                <a:rPr lang="en-US" sz="1200" b="1" dirty="0">
                  <a:solidFill>
                    <a:srgbClr val="1B5E20"/>
                  </a:solidFill>
                </a:rPr>
                <a:t>Timely Updates</a:t>
              </a:r>
            </a:p>
            <a:p>
              <a:pPr algn="ctr"/>
              <a:r>
                <a:rPr lang="en-US" sz="1200" dirty="0">
                  <a:solidFill>
                    <a:srgbClr val="1B5E20"/>
                  </a:solidFill>
                </a:rPr>
                <a:t>Schemes, health alerts &amp; job updates delivered on time</a:t>
              </a:r>
              <a:endParaRPr lang="en-IN" sz="1200" dirty="0">
                <a:solidFill>
                  <a:srgbClr val="1B5E20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3652C92-A202-44F2-8B0D-C437E36B2164}"/>
                </a:ext>
              </a:extLst>
            </p:cNvPr>
            <p:cNvSpPr/>
            <p:nvPr/>
          </p:nvSpPr>
          <p:spPr>
            <a:xfrm>
              <a:off x="191400" y="4094021"/>
              <a:ext cx="3886200" cy="883227"/>
            </a:xfrm>
            <a:prstGeom prst="roundRect">
              <a:avLst/>
            </a:prstGeom>
            <a:solidFill>
              <a:srgbClr val="E8F5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B5E20"/>
                  </a:solidFill>
                </a:rPr>
                <a:t>💡 Informed Actions</a:t>
              </a:r>
            </a:p>
            <a:p>
              <a:pPr algn="ctr"/>
              <a:r>
                <a:rPr lang="en-US" sz="1200" dirty="0">
                  <a:solidFill>
                    <a:srgbClr val="1B5E20"/>
                  </a:solidFill>
                </a:rPr>
                <a:t>Citizens take the correct next steps</a:t>
              </a:r>
              <a:endParaRPr lang="en-IN" sz="1200" dirty="0">
                <a:solidFill>
                  <a:srgbClr val="1B5E2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BA29BB-CFEF-4421-A79F-CF23E9FA69F9}"/>
              </a:ext>
            </a:extLst>
          </p:cNvPr>
          <p:cNvGrpSpPr/>
          <p:nvPr/>
        </p:nvGrpSpPr>
        <p:grpSpPr>
          <a:xfrm>
            <a:off x="5066400" y="1007917"/>
            <a:ext cx="3886200" cy="3969329"/>
            <a:chOff x="5066400" y="1007917"/>
            <a:chExt cx="3886200" cy="39693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E909F36-0991-4072-A148-43D73B4C612F}"/>
                </a:ext>
              </a:extLst>
            </p:cNvPr>
            <p:cNvSpPr/>
            <p:nvPr/>
          </p:nvSpPr>
          <p:spPr>
            <a:xfrm>
              <a:off x="5066400" y="1007917"/>
              <a:ext cx="3886200" cy="883227"/>
            </a:xfrm>
            <a:prstGeom prst="roundRect">
              <a:avLst/>
            </a:prstGeom>
            <a:solidFill>
              <a:srgbClr val="E3F2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rgbClr val="0D47A1"/>
                  </a:solidFill>
                </a:rPr>
                <a:t>☁️ Cloud-Native Architecture</a:t>
              </a:r>
            </a:p>
            <a:p>
              <a:pPr algn="ctr"/>
              <a:r>
                <a:rPr lang="en-US" sz="1200" dirty="0">
                  <a:solidFill>
                    <a:srgbClr val="1565C0"/>
                  </a:solidFill>
                </a:rPr>
                <a:t>Built on AWS for high availability and reliability</a:t>
              </a:r>
              <a:endParaRPr lang="en-IN" sz="1200" dirty="0">
                <a:solidFill>
                  <a:srgbClr val="1565C0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EEF4986-1B96-4A67-861B-EF7CF3F1BB3C}"/>
                </a:ext>
              </a:extLst>
            </p:cNvPr>
            <p:cNvSpPr/>
            <p:nvPr/>
          </p:nvSpPr>
          <p:spPr>
            <a:xfrm>
              <a:off x="5066400" y="2036618"/>
              <a:ext cx="3886200" cy="883227"/>
            </a:xfrm>
            <a:prstGeom prst="roundRect">
              <a:avLst/>
            </a:prstGeom>
            <a:solidFill>
              <a:srgbClr val="E3F2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rgbClr val="0D47A1"/>
                  </a:solidFill>
                </a:rPr>
                <a:t>🌍 </a:t>
              </a:r>
              <a:r>
                <a:rPr lang="en-IN" sz="1200" b="1" dirty="0">
                  <a:solidFill>
                    <a:srgbClr val="0D47A1"/>
                  </a:solidFill>
                </a:rPr>
                <a:t>Pan-India Reach</a:t>
              </a:r>
            </a:p>
            <a:p>
              <a:pPr algn="ctr"/>
              <a:r>
                <a:rPr lang="en-US" sz="1200" dirty="0">
                  <a:solidFill>
                    <a:srgbClr val="0D47A1"/>
                  </a:solidFill>
                </a:rPr>
                <a:t>Supports multiple Indian languages and regions</a:t>
              </a:r>
              <a:endParaRPr lang="en-IN" sz="1200" dirty="0">
                <a:solidFill>
                  <a:srgbClr val="0D47A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2D6D1ED-5E45-43E2-878F-149C5870F26A}"/>
                </a:ext>
              </a:extLst>
            </p:cNvPr>
            <p:cNvSpPr/>
            <p:nvPr/>
          </p:nvSpPr>
          <p:spPr>
            <a:xfrm>
              <a:off x="5066400" y="3065319"/>
              <a:ext cx="3886200" cy="883227"/>
            </a:xfrm>
            <a:prstGeom prst="roundRect">
              <a:avLst/>
            </a:prstGeom>
            <a:solidFill>
              <a:srgbClr val="E3F2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rgbClr val="0D47A1"/>
                  </a:solidFill>
                </a:rPr>
                <a:t>📈 </a:t>
              </a:r>
              <a:r>
                <a:rPr lang="en-IN" sz="1200" b="1" dirty="0">
                  <a:solidFill>
                    <a:srgbClr val="0D47A1"/>
                  </a:solidFill>
                </a:rPr>
                <a:t>Gradual Growth Model</a:t>
              </a:r>
            </a:p>
            <a:p>
              <a:pPr algn="ctr"/>
              <a:r>
                <a:rPr lang="en-US" sz="1200" dirty="0">
                  <a:solidFill>
                    <a:srgbClr val="0D47A1"/>
                  </a:solidFill>
                </a:rPr>
                <a:t>Scales from pilot to state and national level</a:t>
              </a:r>
              <a:endParaRPr lang="en-IN" sz="1200" dirty="0">
                <a:solidFill>
                  <a:srgbClr val="0D47A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0DFEB7F-0549-4842-960C-5094BD084F50}"/>
                </a:ext>
              </a:extLst>
            </p:cNvPr>
            <p:cNvSpPr/>
            <p:nvPr/>
          </p:nvSpPr>
          <p:spPr>
            <a:xfrm>
              <a:off x="5066400" y="4094019"/>
              <a:ext cx="3886200" cy="883227"/>
            </a:xfrm>
            <a:prstGeom prst="roundRect">
              <a:avLst/>
            </a:prstGeom>
            <a:solidFill>
              <a:srgbClr val="E3F2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D47A1"/>
                  </a:solidFill>
                </a:rPr>
                <a:t>⚙️ </a:t>
              </a:r>
              <a:r>
                <a:rPr lang="en-IN" sz="1200" b="1" dirty="0">
                  <a:solidFill>
                    <a:srgbClr val="0D47A1"/>
                  </a:solidFill>
                </a:rPr>
                <a:t>Auto-Scaling Infrastructure</a:t>
              </a:r>
            </a:p>
            <a:p>
              <a:pPr algn="ctr"/>
              <a:r>
                <a:rPr lang="en-US" sz="1200" dirty="0">
                  <a:solidFill>
                    <a:srgbClr val="0D47A1"/>
                  </a:solidFill>
                </a:rPr>
                <a:t>Handles millions of users with on-demand scaling</a:t>
              </a:r>
              <a:endParaRPr lang="en-IN" sz="1200" dirty="0">
                <a:solidFill>
                  <a:srgbClr val="0D47A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B10A0E-12A1-442D-B669-819EF6F36EC2}"/>
              </a:ext>
            </a:extLst>
          </p:cNvPr>
          <p:cNvSpPr txBox="1"/>
          <p:nvPr/>
        </p:nvSpPr>
        <p:spPr>
          <a:xfrm>
            <a:off x="975913" y="554667"/>
            <a:ext cx="231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Impact</a:t>
            </a:r>
            <a:endParaRPr lang="en-IN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384CC-02A2-4BA2-BB29-FA0A3C7307EC}"/>
              </a:ext>
            </a:extLst>
          </p:cNvPr>
          <p:cNvSpPr txBox="1"/>
          <p:nvPr/>
        </p:nvSpPr>
        <p:spPr>
          <a:xfrm>
            <a:off x="5850913" y="554666"/>
            <a:ext cx="231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Scalability</a:t>
            </a:r>
            <a:endParaRPr lang="en-IN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198D320-511F-472E-983B-CBC333C0F4F7}"/>
              </a:ext>
            </a:extLst>
          </p:cNvPr>
          <p:cNvGrpSpPr/>
          <p:nvPr/>
        </p:nvGrpSpPr>
        <p:grpSpPr>
          <a:xfrm>
            <a:off x="0" y="879750"/>
            <a:ext cx="4320000" cy="3384000"/>
            <a:chOff x="-7472" y="643933"/>
            <a:chExt cx="4911981" cy="34085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139D72-713F-400F-A072-8015B9DA39EC}"/>
                </a:ext>
              </a:extLst>
            </p:cNvPr>
            <p:cNvGrpSpPr/>
            <p:nvPr/>
          </p:nvGrpSpPr>
          <p:grpSpPr>
            <a:xfrm>
              <a:off x="93518" y="1091047"/>
              <a:ext cx="2015837" cy="2961407"/>
              <a:chOff x="93518" y="1091047"/>
              <a:chExt cx="2015837" cy="296140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67DB163-7308-4FCD-8C99-E159037F9C88}"/>
                  </a:ext>
                </a:extLst>
              </p:cNvPr>
              <p:cNvSpPr/>
              <p:nvPr/>
            </p:nvSpPr>
            <p:spPr>
              <a:xfrm>
                <a:off x="93518" y="1091047"/>
                <a:ext cx="2015837" cy="2961407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9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0AC539-A317-4F0E-9865-FD3F91CD69BC}"/>
                  </a:ext>
                </a:extLst>
              </p:cNvPr>
              <p:cNvGrpSpPr/>
              <p:nvPr/>
            </p:nvGrpSpPr>
            <p:grpSpPr>
              <a:xfrm>
                <a:off x="328225" y="1210122"/>
                <a:ext cx="1493418" cy="2708704"/>
                <a:chOff x="245097" y="1080652"/>
                <a:chExt cx="1493418" cy="27087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AFF3A83-7715-42BE-AFE4-B639C8332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906" y="2868465"/>
                  <a:ext cx="685800" cy="6858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790A69D-72D1-418D-855F-EEEF63D39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906" y="1980563"/>
                  <a:ext cx="685800" cy="6858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FB32AD21-3D73-453D-800E-F81E20AED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8906" y="1080652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6A870A-EBE1-4C95-8F0E-A440B1101299}"/>
                    </a:ext>
                  </a:extLst>
                </p:cNvPr>
                <p:cNvSpPr txBox="1"/>
                <p:nvPr/>
              </p:nvSpPr>
              <p:spPr>
                <a:xfrm>
                  <a:off x="539506" y="1719619"/>
                  <a:ext cx="904601" cy="279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/>
                    <a:t>Student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138502-E5D8-4589-AD19-688211743E39}"/>
                    </a:ext>
                  </a:extLst>
                </p:cNvPr>
                <p:cNvSpPr txBox="1"/>
                <p:nvPr/>
              </p:nvSpPr>
              <p:spPr>
                <a:xfrm>
                  <a:off x="579437" y="2619530"/>
                  <a:ext cx="824740" cy="279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/>
                    <a:t>Farmer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994ECA-2D0D-421E-8FE4-EB04C75055CB}"/>
                    </a:ext>
                  </a:extLst>
                </p:cNvPr>
                <p:cNvSpPr txBox="1"/>
                <p:nvPr/>
              </p:nvSpPr>
              <p:spPr>
                <a:xfrm>
                  <a:off x="245097" y="3510350"/>
                  <a:ext cx="1493418" cy="279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/>
                    <a:t>Senior Citizen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2F59A8-F88B-4181-965C-30CC6E7A9F04}"/>
                </a:ext>
              </a:extLst>
            </p:cNvPr>
            <p:cNvSpPr txBox="1"/>
            <p:nvPr/>
          </p:nvSpPr>
          <p:spPr>
            <a:xfrm>
              <a:off x="-7472" y="683700"/>
              <a:ext cx="2462528" cy="2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COMMUNITY USER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C25CD-3C52-459D-8682-D59AB86654D2}"/>
                </a:ext>
              </a:extLst>
            </p:cNvPr>
            <p:cNvSpPr txBox="1"/>
            <p:nvPr/>
          </p:nvSpPr>
          <p:spPr>
            <a:xfrm>
              <a:off x="2839361" y="643933"/>
              <a:ext cx="1810670" cy="46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ACCESSIBLE INTERACTION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B637E9-0B52-4FCA-BF21-A04530B4CD9D}"/>
                </a:ext>
              </a:extLst>
            </p:cNvPr>
            <p:cNvGrpSpPr/>
            <p:nvPr/>
          </p:nvGrpSpPr>
          <p:grpSpPr>
            <a:xfrm>
              <a:off x="2678401" y="1338601"/>
              <a:ext cx="2226108" cy="2514599"/>
              <a:chOff x="2678401" y="1338601"/>
              <a:chExt cx="2226108" cy="251459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A00337C-C2C4-43EC-BBA8-EF8E9BB537FC}"/>
                  </a:ext>
                </a:extLst>
              </p:cNvPr>
              <p:cNvSpPr/>
              <p:nvPr/>
            </p:nvSpPr>
            <p:spPr>
              <a:xfrm>
                <a:off x="2678401" y="1338601"/>
                <a:ext cx="2132590" cy="251459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2664F5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D8B77B-9BCF-4B3F-AD6C-B0FACAF599B9}"/>
                  </a:ext>
                </a:extLst>
              </p:cNvPr>
              <p:cNvGrpSpPr/>
              <p:nvPr/>
            </p:nvGrpSpPr>
            <p:grpSpPr>
              <a:xfrm>
                <a:off x="2766017" y="1553022"/>
                <a:ext cx="2138492" cy="2122090"/>
                <a:chOff x="2766017" y="1553022"/>
                <a:chExt cx="2138492" cy="21220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FCFF423-192C-47E9-9877-0812BB5EB7EC}"/>
                    </a:ext>
                  </a:extLst>
                </p:cNvPr>
                <p:cNvGrpSpPr/>
                <p:nvPr/>
              </p:nvGrpSpPr>
              <p:grpSpPr>
                <a:xfrm>
                  <a:off x="2766017" y="1553022"/>
                  <a:ext cx="505922" cy="2037307"/>
                  <a:chOff x="2837857" y="1747832"/>
                  <a:chExt cx="505922" cy="2037307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86BE69BC-E3F6-477E-9C02-423376A15A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842655" y="2515576"/>
                    <a:ext cx="501124" cy="501124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A22E6778-A9B6-4EC1-987E-B78A775E6A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38552" y="1747832"/>
                    <a:ext cx="500429" cy="500429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36B753A0-6253-44EC-893F-3588BA8A59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837857" y="3284015"/>
                    <a:ext cx="501124" cy="50112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2B7B71-391D-438E-9FCF-18C9ECBA2884}"/>
                    </a:ext>
                  </a:extLst>
                </p:cNvPr>
                <p:cNvSpPr txBox="1"/>
                <p:nvPr/>
              </p:nvSpPr>
              <p:spPr>
                <a:xfrm>
                  <a:off x="3297039" y="1650100"/>
                  <a:ext cx="1146711" cy="279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b="1" dirty="0"/>
                    <a:t>Voice Input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76C901-4DF8-4A17-832D-115753F4EEDE}"/>
                    </a:ext>
                  </a:extLst>
                </p:cNvPr>
                <p:cNvSpPr txBox="1"/>
                <p:nvPr/>
              </p:nvSpPr>
              <p:spPr>
                <a:xfrm>
                  <a:off x="3365456" y="2417439"/>
                  <a:ext cx="1078294" cy="279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b="1" dirty="0"/>
                    <a:t>Text Input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1F58C0E-B845-44BE-A571-6FD49113A509}"/>
                    </a:ext>
                  </a:extLst>
                </p:cNvPr>
                <p:cNvSpPr txBox="1"/>
                <p:nvPr/>
              </p:nvSpPr>
              <p:spPr>
                <a:xfrm>
                  <a:off x="3301881" y="3210102"/>
                  <a:ext cx="1602628" cy="465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/>
                    <a:t>Local Language Support</a:t>
                  </a:r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F3BC29-84AF-4FB2-AB0B-67D760F93A22}"/>
              </a:ext>
            </a:extLst>
          </p:cNvPr>
          <p:cNvGrpSpPr/>
          <p:nvPr/>
        </p:nvGrpSpPr>
        <p:grpSpPr>
          <a:xfrm>
            <a:off x="4738218" y="919168"/>
            <a:ext cx="2628900" cy="3402863"/>
            <a:chOff x="4572000" y="860887"/>
            <a:chExt cx="2628900" cy="3402863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FE12E178-716D-4A6C-BADE-4D8BD1CA7DB8}"/>
                </a:ext>
              </a:extLst>
            </p:cNvPr>
            <p:cNvSpPr/>
            <p:nvPr/>
          </p:nvSpPr>
          <p:spPr>
            <a:xfrm>
              <a:off x="4572000" y="879751"/>
              <a:ext cx="2628900" cy="3383999"/>
            </a:xfrm>
            <a:prstGeom prst="flowChartAlternateProcess">
              <a:avLst/>
            </a:prstGeom>
            <a:gradFill flip="none" rotWithShape="1">
              <a:gsLst>
                <a:gs pos="99000">
                  <a:srgbClr val="7030A0"/>
                </a:gs>
                <a:gs pos="23000">
                  <a:srgbClr val="002060"/>
                </a:gs>
              </a:gsLst>
              <a:lin ang="2700000" scaled="1"/>
              <a:tileRect/>
            </a:gradFill>
            <a:effectLst>
              <a:glow rad="152400">
                <a:srgbClr val="7DF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AI-Powered Community Assistant</a:t>
              </a:r>
            </a:p>
            <a:p>
              <a:pPr algn="ctr"/>
              <a:endPara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Natural Language Understanding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Eligibility Analysis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Engine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Language Processing</a:t>
              </a:r>
            </a:p>
            <a:p>
              <a:pPr algn="ctr"/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Graphic 36" descr="Star with solid fill">
              <a:extLst>
                <a:ext uri="{FF2B5EF4-FFF2-40B4-BE49-F238E27FC236}">
                  <a16:creationId xmlns:a16="http://schemas.microsoft.com/office/drawing/2014/main" id="{A2D33FC3-0A24-4559-8CF8-2CE9C184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13390" y="860887"/>
              <a:ext cx="746120" cy="746120"/>
            </a:xfrm>
            <a:prstGeom prst="rect">
              <a:avLst/>
            </a:prstGeom>
          </p:spPr>
        </p:pic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5807A-31AB-40FC-BCB3-3A9A867A56AE}"/>
              </a:ext>
            </a:extLst>
          </p:cNvPr>
          <p:cNvSpPr/>
          <p:nvPr/>
        </p:nvSpPr>
        <p:spPr>
          <a:xfrm>
            <a:off x="4242642" y="2571749"/>
            <a:ext cx="499496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AAFA2B2-9C1D-4F5A-93EB-3D32FFF0E70C}"/>
              </a:ext>
            </a:extLst>
          </p:cNvPr>
          <p:cNvSpPr/>
          <p:nvPr/>
        </p:nvSpPr>
        <p:spPr>
          <a:xfrm>
            <a:off x="7368431" y="2471221"/>
            <a:ext cx="416905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252CF0-4D46-432E-B993-FB416074E5B2}"/>
              </a:ext>
            </a:extLst>
          </p:cNvPr>
          <p:cNvSpPr txBox="1"/>
          <p:nvPr/>
        </p:nvSpPr>
        <p:spPr>
          <a:xfrm>
            <a:off x="295240" y="4495800"/>
            <a:ext cx="853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enables community members to interact in their local language and receive personalized, actionable information through an AI-powered assistant.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03CC9B-44A3-4ECE-9863-F2E86EAF3F6A}"/>
              </a:ext>
            </a:extLst>
          </p:cNvPr>
          <p:cNvSpPr txBox="1"/>
          <p:nvPr/>
        </p:nvSpPr>
        <p:spPr>
          <a:xfrm rot="5400000">
            <a:off x="7934307" y="2576723"/>
            <a:ext cx="2065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Real-World Impact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ED7A2EF-D60A-46F6-B32F-517FD0A97804}"/>
              </a:ext>
            </a:extLst>
          </p:cNvPr>
          <p:cNvGrpSpPr/>
          <p:nvPr/>
        </p:nvGrpSpPr>
        <p:grpSpPr>
          <a:xfrm>
            <a:off x="7641169" y="846159"/>
            <a:ext cx="1274399" cy="3698824"/>
            <a:chOff x="7641169" y="846159"/>
            <a:chExt cx="1274399" cy="369882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8173A5A-A06A-4775-93CD-53E2A9067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22730" y="846159"/>
              <a:ext cx="683180" cy="68318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F2125B0-C0DC-4676-866D-8178F6ABF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93146" y="2759971"/>
              <a:ext cx="647675" cy="64767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9B62A3E-D28E-45A3-8BF7-01BD68E7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34871" y="1817598"/>
              <a:ext cx="647846" cy="64784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D8DBED6-8F55-4504-882A-2BEB9919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31721" y="3633190"/>
              <a:ext cx="647675" cy="6476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9D3E5D-4B86-4069-B157-6B8C16291FC7}"/>
                </a:ext>
              </a:extLst>
            </p:cNvPr>
            <p:cNvSpPr txBox="1"/>
            <p:nvPr/>
          </p:nvSpPr>
          <p:spPr>
            <a:xfrm>
              <a:off x="7641169" y="1414168"/>
              <a:ext cx="124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/>
                <a:t>Government Services &amp; Schemes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044618-4A5C-4947-89AC-D873412206D3}"/>
                </a:ext>
              </a:extLst>
            </p:cNvPr>
            <p:cNvSpPr txBox="1"/>
            <p:nvPr/>
          </p:nvSpPr>
          <p:spPr>
            <a:xfrm>
              <a:off x="7673897" y="2457796"/>
              <a:ext cx="124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/>
                <a:t>Education &amp; Skill Awareness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93DE9D-3217-43C4-8B1F-093DC91BE7B6}"/>
                </a:ext>
              </a:extLst>
            </p:cNvPr>
            <p:cNvSpPr txBox="1"/>
            <p:nvPr/>
          </p:nvSpPr>
          <p:spPr>
            <a:xfrm>
              <a:off x="7668592" y="3310624"/>
              <a:ext cx="124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/>
                <a:t>Programs &amp; Opportunities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09DF2B-6A55-44CD-9CE4-5FA540819E71}"/>
                </a:ext>
              </a:extLst>
            </p:cNvPr>
            <p:cNvSpPr txBox="1"/>
            <p:nvPr/>
          </p:nvSpPr>
          <p:spPr>
            <a:xfrm>
              <a:off x="7641169" y="4175651"/>
              <a:ext cx="124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/>
                <a:t>Awareness &amp; Guidance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650F1FD-7524-4F48-907D-82E9BD93EB1E}"/>
              </a:ext>
            </a:extLst>
          </p:cNvPr>
          <p:cNvSpPr/>
          <p:nvPr/>
        </p:nvSpPr>
        <p:spPr>
          <a:xfrm>
            <a:off x="1892225" y="2648398"/>
            <a:ext cx="474738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CAB37-14B7-4680-8014-319EA24E2FA6}"/>
              </a:ext>
            </a:extLst>
          </p:cNvPr>
          <p:cNvSpPr txBox="1"/>
          <p:nvPr/>
        </p:nvSpPr>
        <p:spPr>
          <a:xfrm>
            <a:off x="88819" y="527660"/>
            <a:ext cx="882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Manrope" panose="020B0604020202020204" charset="0"/>
              </a:rPr>
              <a:t>Brief About:- AI-Powered Community Assistant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68E1B388-E0CE-4559-A4EC-0E6803661CA1}"/>
              </a:ext>
            </a:extLst>
          </p:cNvPr>
          <p:cNvSpPr txBox="1"/>
          <p:nvPr/>
        </p:nvSpPr>
        <p:spPr>
          <a:xfrm>
            <a:off x="311700" y="663262"/>
            <a:ext cx="8288014" cy="4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900" b="1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Solution For Statement:-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GB" sz="23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algn="just"/>
            <a:r>
              <a:rPr lang="en-US" sz="1300" b="1" dirty="0"/>
              <a:t>How Is It Different?</a:t>
            </a:r>
          </a:p>
          <a:p>
            <a:pPr algn="just"/>
            <a:endParaRPr lang="en-US" sz="1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Not just news — life-impacting information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Designed for Bharat, not just urban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Short, simple updates instead of long articles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Local language &amp; voice-first experience</a:t>
            </a:r>
            <a:endParaRPr lang="en-US" sz="1300" dirty="0">
              <a:solidFill>
                <a:srgbClr val="202729"/>
              </a:solidFill>
              <a:latin typeface="Manrope SemiBold"/>
              <a:sym typeface="Manrope SemiBold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202729"/>
              </a:solidFill>
              <a:latin typeface="Manrope SemiBold"/>
              <a:sym typeface="Manrope SemiBold"/>
            </a:endParaRPr>
          </a:p>
          <a:p>
            <a:pPr algn="just"/>
            <a:r>
              <a:rPr lang="en-US" sz="1300" b="1" dirty="0"/>
              <a:t>How Does It Solve the Problem?</a:t>
            </a:r>
          </a:p>
          <a:p>
            <a:pPr algn="just"/>
            <a:endParaRPr lang="en-US" sz="1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AI turns complex information into quick, clear 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Users listen or read in their own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Important updates reach people on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No confusion. No overload. Just what matters.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300" dirty="0"/>
          </a:p>
          <a:p>
            <a:pPr algn="just"/>
            <a:r>
              <a:rPr lang="en-US" sz="1300" b="1" dirty="0"/>
              <a:t>USP Why This Matters?</a:t>
            </a:r>
          </a:p>
          <a:p>
            <a:pPr algn="just"/>
            <a:endParaRPr lang="en-US" sz="1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Information that people can actually understand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Accessible to everyone, regardless of literacy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Public-focused, not entertainment-focused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AI that serves people, not just technology</a:t>
            </a:r>
          </a:p>
          <a:p>
            <a:pPr algn="just"/>
            <a:endParaRPr lang="en-US" sz="1300" dirty="0"/>
          </a:p>
          <a:p>
            <a:pPr lvl="1" algn="just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4EFC83B3-FF7E-4E51-8D0D-1D4AA54279BB}"/>
              </a:ext>
            </a:extLst>
          </p:cNvPr>
          <p:cNvSpPr txBox="1"/>
          <p:nvPr/>
        </p:nvSpPr>
        <p:spPr>
          <a:xfrm>
            <a:off x="311700" y="863549"/>
            <a:ext cx="7531800" cy="410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9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Arial" panose="020B0604020202020204" pitchFamily="34" charset="0"/>
                <a:sym typeface="Manrope"/>
              </a:rPr>
              <a:t>List of features offered by the solution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sz="1900" dirty="0"/>
              <a:t>🤖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AI-Powered Summarization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Converts long public information into short, clear updates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🌐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Local Language Support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Content available in regional Indian languages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🎙️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Voice-Based Access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Listen to updates for easy and inclusive access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📂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Smart Categories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Health, Jobs, Education, Schemes, Alerts &amp; more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📍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Location-Based Updates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Relevant information based on user’s region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🔔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Important Alerts &amp; Notifications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Timely updates for critical information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👍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Simple &amp; Clean Interface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Designed for all age groups and literacy levels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🔒 </a:t>
            </a:r>
            <a:r>
              <a:rPr lang="en-US" alt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Verified &amp; Trusted Content</a:t>
            </a:r>
            <a:b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      Focus on accurate and reliable public information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605307"/>
            <a:ext cx="7531800" cy="394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diagram:-</a:t>
            </a:r>
            <a:endParaRPr sz="16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4819-E442-467A-8439-BFA39FDE0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02"/>
          <a:stretch/>
        </p:blipFill>
        <p:spPr>
          <a:xfrm>
            <a:off x="1091026" y="1012585"/>
            <a:ext cx="5973148" cy="366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613064"/>
            <a:ext cx="8606920" cy="392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Wireframes/Mock diagrams of the proposed solution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3670C-A8EF-4D4B-8943-E50976C1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" y="1083586"/>
            <a:ext cx="8654088" cy="3446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699" y="863550"/>
            <a:ext cx="8542525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</a:t>
            </a:r>
            <a:endParaRPr sz="16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 descr="A diagram of a community assistant architecture&#10;&#10;Description automatically generated">
            <a:extLst>
              <a:ext uri="{FF2B5EF4-FFF2-40B4-BE49-F238E27FC236}">
                <a16:creationId xmlns:a16="http://schemas.microsoft.com/office/drawing/2014/main" id="{6767C312-5ACA-122C-E800-214BBB9B8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1" y="628368"/>
            <a:ext cx="8463924" cy="4139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49800" y="988427"/>
            <a:ext cx="8718000" cy="402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Mobile App (Frontend)</a:t>
            </a:r>
            <a:endParaRPr lang="en-IN" sz="12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Flutter (Android-first, single codebase)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Material UI (lightweight &amp; accessible)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Voice-first design with minimal text and large buttons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Offline storage using SQLite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Voice &amp; Language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 err="1">
                <a:latin typeface="Arial" panose="020B0604020202020204" pitchFamily="34" charset="0"/>
                <a:cs typeface="Mangal" panose="02040503050203030202" pitchFamily="18" charset="0"/>
              </a:rPr>
              <a:t>Bhashini</a:t>
            </a: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 API (Indian languages – STT/TTS)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Amazon Polly (Text-to-Speech)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Amazon Transcribe (Speech-to-Text)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Supports Hindi, Marathi &amp; regional languages</a:t>
            </a: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AI &amp; Intelligence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Amazon Bedrock (LLM for summarization &amp; Q&amp;A)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 err="1">
                <a:latin typeface="Arial" panose="020B0604020202020204" pitchFamily="34" charset="0"/>
                <a:cs typeface="Mangal" panose="02040503050203030202" pitchFamily="18" charset="0"/>
              </a:rPr>
              <a:t>LangChain</a:t>
            </a: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 (prompt orchestration &amp; RAG)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Intent detection &amp; summarization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Translation &amp; personalization logic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Data &amp; Knowledge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PostgreSQL (Amazon RDS) – structured data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FAISS / </a:t>
            </a:r>
            <a:r>
              <a:rPr lang="en-IN" sz="1000" dirty="0" err="1">
                <a:latin typeface="Arial" panose="020B0604020202020204" pitchFamily="34" charset="0"/>
                <a:cs typeface="Mangal" panose="02040503050203030202" pitchFamily="18" charset="0"/>
              </a:rPr>
              <a:t>ChromaDB</a:t>
            </a: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 – vector search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SQLite – offline mobile storage</a:t>
            </a:r>
          </a:p>
          <a:p>
            <a:pPr marL="171450" lvl="6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latin typeface="Arial" panose="020B0604020202020204" pitchFamily="34" charset="0"/>
                <a:cs typeface="Mangal" panose="02040503050203030202" pitchFamily="18" charset="0"/>
              </a:rPr>
              <a:t>Amazon S3 – audio &amp; document storage</a:t>
            </a: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Backend &amp; Architecture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Python backend (</a:t>
            </a:r>
            <a:r>
              <a:rPr lang="en-IN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FastAPI</a:t>
            </a: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/ Flask)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REST APIs with RAG architecture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71450" indent="-171450" algn="just">
              <a:lnSpc>
                <a:spcPct val="8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Accurate, scalable AI responses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Deployment &amp; Alerts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AWS Lambda (serverless backend)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Amazon CloudFront (CDN)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Firebase Cloud Messaging (alerts)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 Actions (CI/CD)</a:t>
            </a: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endParaRPr lang="en-IN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0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E291C3-ABB2-40B9-8AF9-01335A6AC508}"/>
              </a:ext>
            </a:extLst>
          </p:cNvPr>
          <p:cNvSpPr txBox="1"/>
          <p:nvPr/>
        </p:nvSpPr>
        <p:spPr>
          <a:xfrm>
            <a:off x="349800" y="649873"/>
            <a:ext cx="84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Arial" panose="020B0604020202020204" pitchFamily="34" charset="0"/>
                <a:sym typeface="Manrope"/>
              </a:rPr>
              <a:t>Technologies to be used in the solution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DB2340A-4F24-4A44-BB46-084BC307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90" y="1003315"/>
            <a:ext cx="609524" cy="60952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F77906B-E11E-4B67-8DB3-579BFA6A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90" y="1755789"/>
            <a:ext cx="609524" cy="60952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B20C474-5D97-4F69-9A83-AF7EE947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190" y="2508263"/>
            <a:ext cx="609524" cy="60952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E8F13FE-1C87-4076-8B1B-5A6B4BCB4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190" y="3260737"/>
            <a:ext cx="609524" cy="60952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70723EB-19BE-4334-ACFD-7AA3DA3B9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80" y="4013211"/>
            <a:ext cx="609525" cy="60952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455E1F9-3731-41F3-B496-E196A77DB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129" y="1003315"/>
            <a:ext cx="609525" cy="60952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A6A6377-7D34-4C52-A108-1F063231D4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129" y="1778632"/>
            <a:ext cx="609524" cy="60952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D145D52-B018-4748-93F6-E232B0BE5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8127" y="2553948"/>
            <a:ext cx="609526" cy="60952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7DA8C03-5169-43ED-9977-E33115C04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8127" y="3329264"/>
            <a:ext cx="609525" cy="60952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8323C08-05AD-4554-8733-E4100D734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7" y="4104579"/>
            <a:ext cx="609525" cy="60952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EEE0C03-277C-4AB8-B29D-41AB15EEA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5605" y="4013211"/>
            <a:ext cx="609525" cy="60952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E30497-EDEB-42FB-A8C7-B60CFCB16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9734" y="4013211"/>
            <a:ext cx="609524" cy="60952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E028C16-5981-4CF3-9004-8F1EA4275B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8930" y="3870261"/>
            <a:ext cx="904870" cy="904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290918" y="515938"/>
            <a:ext cx="8541382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91253-B24E-4310-8F91-8D2F48DBE8A6}"/>
              </a:ext>
            </a:extLst>
          </p:cNvPr>
          <p:cNvSpPr txBox="1"/>
          <p:nvPr/>
        </p:nvSpPr>
        <p:spPr>
          <a:xfrm>
            <a:off x="592282" y="870077"/>
            <a:ext cx="8230726" cy="15233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Scope</a:t>
            </a:r>
            <a:endParaRPr lang="en-IN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MVP / Hackathon phase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≤ 10,000 users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using AWS Free Tier &amp; Credits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Approx. Conversion Rate: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USD ≈ ₹90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B55F-4B6C-4001-BB14-CCE8F8ABE4E0}"/>
              </a:ext>
            </a:extLst>
          </p:cNvPr>
          <p:cNvSpPr txBox="1"/>
          <p:nvPr/>
        </p:nvSpPr>
        <p:spPr>
          <a:xfrm>
            <a:off x="311700" y="2867891"/>
            <a:ext cx="7531800" cy="207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4AB839-CC63-48A3-8537-D3CC12420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21417"/>
              </p:ext>
            </p:extLst>
          </p:nvPr>
        </p:nvGraphicFramePr>
        <p:xfrm>
          <a:off x="592281" y="2158075"/>
          <a:ext cx="8230728" cy="2468880"/>
        </p:xfrm>
        <a:graphic>
          <a:graphicData uri="http://schemas.openxmlformats.org/drawingml/2006/table">
            <a:tbl>
              <a:tblPr/>
              <a:tblGrid>
                <a:gridCol w="4115364">
                  <a:extLst>
                    <a:ext uri="{9D8B030D-6E8A-4147-A177-3AD203B41FA5}">
                      <a16:colId xmlns:a16="http://schemas.microsoft.com/office/drawing/2014/main" val="2063365424"/>
                    </a:ext>
                  </a:extLst>
                </a:gridCol>
                <a:gridCol w="4115364">
                  <a:extLst>
                    <a:ext uri="{9D8B030D-6E8A-4147-A177-3AD203B41FA5}">
                      <a16:colId xmlns:a16="http://schemas.microsoft.com/office/drawing/2014/main" val="17087846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200" b="1" dirty="0"/>
                        <a:t>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Monthly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316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AWS Lambda + RDS (Free Tier)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₹0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71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Amazon S3 + CloudFront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~₹810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64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 dirty="0"/>
                        <a:t>Amazon Bedrock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~₹270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09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Amazon Transcribe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~₹4,320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52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 dirty="0"/>
                        <a:t>Amazon Polly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~₹720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36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Amazon Translate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~₹450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46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Firebase Notifications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₹0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7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200" b="1"/>
                        <a:t>Total (Approx.)</a:t>
                      </a:r>
                      <a:endParaRPr lang="en-I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₹6,500 / month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0314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77ED16-E147-4888-A534-DE0721B3FF0B}"/>
              </a:ext>
            </a:extLst>
          </p:cNvPr>
          <p:cNvSpPr txBox="1"/>
          <p:nvPr/>
        </p:nvSpPr>
        <p:spPr>
          <a:xfrm>
            <a:off x="290918" y="4701475"/>
            <a:ext cx="852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Costs are optimized using caching, voice-on-demand, and AWS credits.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685</Words>
  <Application>Microsoft Office PowerPoint</Application>
  <PresentationFormat>On-screen Show (16:9)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Manrope SemiBold</vt:lpstr>
      <vt:lpstr>Calibri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dhananjay patil</cp:lastModifiedBy>
  <cp:revision>48</cp:revision>
  <dcterms:modified xsi:type="dcterms:W3CDTF">2026-02-07T10:16:38Z</dcterms:modified>
</cp:coreProperties>
</file>